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27"/>
  </p:notesMasterIdLst>
  <p:sldIdLst>
    <p:sldId id="444" r:id="rId2"/>
    <p:sldId id="445" r:id="rId3"/>
    <p:sldId id="446" r:id="rId4"/>
    <p:sldId id="447" r:id="rId5"/>
    <p:sldId id="449" r:id="rId6"/>
    <p:sldId id="459" r:id="rId7"/>
    <p:sldId id="467" r:id="rId8"/>
    <p:sldId id="450" r:id="rId9"/>
    <p:sldId id="460" r:id="rId10"/>
    <p:sldId id="451" r:id="rId11"/>
    <p:sldId id="461" r:id="rId12"/>
    <p:sldId id="468" r:id="rId13"/>
    <p:sldId id="452" r:id="rId14"/>
    <p:sldId id="464" r:id="rId15"/>
    <p:sldId id="453" r:id="rId16"/>
    <p:sldId id="465" r:id="rId17"/>
    <p:sldId id="454" r:id="rId18"/>
    <p:sldId id="466" r:id="rId19"/>
    <p:sldId id="455" r:id="rId20"/>
    <p:sldId id="462" r:id="rId21"/>
    <p:sldId id="469" r:id="rId22"/>
    <p:sldId id="456" r:id="rId23"/>
    <p:sldId id="463" r:id="rId24"/>
    <p:sldId id="470" r:id="rId25"/>
    <p:sldId id="45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orient="horz" pos="216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19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63" y="82"/>
      </p:cViewPr>
      <p:guideLst>
        <p:guide orient="horz" pos="4319"/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1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11.4.2024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11.4.2024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parallel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Solutions/S0805-Tunnel-II-crossed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Solutions/S0806-Drone-over-city.html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Solutions/S0807-Infinite-tunnel.html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Solutions/S0808-Smartphone.html" TargetMode="Externa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Solutions/S0809-Anaglyth-rollercoaster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Solutions/S0809-Stereo-rollercoaster.html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Solutions/S0810-Anaglyph-guts.html" TargetMode="Externa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Solutions/S0810-Stereo-guts.html" TargetMode="Externa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Exercises/S0803-Anaglyph-color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Solutions/S0803-Anaglyph-color.html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Solutions/S0804-Tunnel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>проф. д-р Павел Бойчев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КИТ-ФМИ-СУ</a:t>
            </a:r>
            <a:r>
              <a:rPr lang="en-US" dirty="0"/>
              <a:t> </a:t>
            </a:r>
            <a:r>
              <a:rPr lang="bg-BG" dirty="0"/>
              <a:t>  </a:t>
            </a:r>
            <a:r>
              <a:rPr lang="en-US" dirty="0"/>
              <a:t> </a:t>
            </a:r>
            <a:r>
              <a:rPr lang="bg-BG" dirty="0"/>
              <a:t>2024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spcBef>
                <a:spcPct val="0"/>
              </a:spcBef>
            </a:pPr>
            <a:r>
              <a:rPr lang="bg-BG" dirty="0"/>
              <a:t>Задачи за упражнения</a:t>
            </a:r>
            <a:endParaRPr lang="bg-BG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dirty="0">
                <a:latin typeface="Calibri Light" panose="020F0302020204030204" pitchFamily="34" charset="0"/>
              </a:rPr>
              <a:t>Тема №08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5533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Тунел </a:t>
                </a:r>
                <a:r>
                  <a:rPr lang="en-US" dirty="0"/>
                  <a:t>II</a:t>
                </a:r>
                <a:endParaRPr lang="bg-BG" dirty="0"/>
              </a:p>
              <a:p>
                <a:pPr lvl="1"/>
                <a:r>
                  <a:rPr lang="bg-BG" dirty="0"/>
                  <a:t>Същият тунел като в 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но с </a:t>
                </a:r>
                <a:r>
                  <a:rPr lang="bg-BG" dirty="0" err="1"/>
                  <a:t>паралаксна</a:t>
                </a:r>
                <a:r>
                  <a:rPr lang="bg-BG" dirty="0"/>
                  <a:t> графика</a:t>
                </a:r>
              </a:p>
              <a:p>
                <a:pPr lvl="1"/>
                <a:r>
                  <a:rPr lang="bg-BG" dirty="0"/>
                  <a:t>Вариант с право гледане</a:t>
                </a:r>
              </a:p>
              <a:p>
                <a:pPr lvl="1"/>
                <a:r>
                  <a:rPr lang="bg-BG" dirty="0"/>
                  <a:t>Вариант с кръстосано гледане</a:t>
                </a:r>
              </a:p>
              <a:p>
                <a:pPr lvl="1"/>
                <a:r>
                  <a:rPr lang="bg-BG" dirty="0"/>
                  <a:t>С по-голяма разлика между двата образа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01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право гледане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 action="ppaction://hlinkfile"/>
            <a:extLst>
              <a:ext uri="{FF2B5EF4-FFF2-40B4-BE49-F238E27FC236}">
                <a16:creationId xmlns:a16="http://schemas.microsoft.com/office/drawing/2014/main" id="{0C5634B7-4E87-45DE-BADC-028064013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76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10047663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 err="1"/>
                  <a:t>Паралаксен</a:t>
                </a:r>
                <a:r>
                  <a:rPr lang="bg-BG" dirty="0"/>
                  <a:t> тунел с кръстосано гледане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F0EB4E0-43F7-4A0C-A80A-30C0255BBF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hlinkClick r:id="rId3" action="ppaction://hlinkfile"/>
            <a:extLst>
              <a:ext uri="{FF2B5EF4-FFF2-40B4-BE49-F238E27FC236}">
                <a16:creationId xmlns:a16="http://schemas.microsoft.com/office/drawing/2014/main" id="{DBAC7674-0B69-4D0E-9CD8-F311BD31E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76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1724838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bg-BG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Дрон</a:t>
            </a:r>
            <a:r>
              <a:rPr lang="bg-BG" dirty="0"/>
              <a:t> над град</a:t>
            </a:r>
          </a:p>
          <a:p>
            <a:pPr lvl="1"/>
            <a:r>
              <a:rPr lang="bg-BG" dirty="0"/>
              <a:t>Направете град с небостъргачи</a:t>
            </a:r>
          </a:p>
          <a:p>
            <a:pPr lvl="1"/>
            <a:r>
              <a:rPr lang="bg-BG" dirty="0"/>
              <a:t>Гледната точка да се рее над града, като че ли се гледа от </a:t>
            </a:r>
            <a:r>
              <a:rPr lang="bg-BG" dirty="0" err="1"/>
              <a:t>дрон</a:t>
            </a:r>
            <a:endParaRPr lang="bg-BG" dirty="0"/>
          </a:p>
          <a:p>
            <a:pPr lvl="1"/>
            <a:r>
              <a:rPr lang="bg-BG" dirty="0"/>
              <a:t>Да се променя интерактивно </a:t>
            </a:r>
            <a:r>
              <a:rPr lang="bg-BG" dirty="0" err="1"/>
              <a:t>паралаксът</a:t>
            </a:r>
            <a:r>
              <a:rPr lang="bg-BG" dirty="0"/>
              <a:t> на право и на кръстосано гледане</a:t>
            </a:r>
          </a:p>
          <a:p>
            <a:pPr lvl="1"/>
            <a:r>
              <a:rPr lang="bg-BG" dirty="0"/>
              <a:t>Да може дори да се създава без </a:t>
            </a:r>
            <a:r>
              <a:rPr lang="bg-BG" dirty="0" err="1"/>
              <a:t>паралакс</a:t>
            </a:r>
            <a:r>
              <a:rPr lang="bg-BG" dirty="0"/>
              <a:t> (т.е. ляв и десен образ са идентични)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89896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D22EB5D8-04B8-4D5E-81DB-74014A2E44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4"/>
            <a:ext cx="7315193" cy="397001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ACBBE4A-DDE2-4819-9078-7D19A3EB81AA}"/>
              </a:ext>
            </a:extLst>
          </p:cNvPr>
          <p:cNvGrpSpPr/>
          <p:nvPr/>
        </p:nvGrpSpPr>
        <p:grpSpPr>
          <a:xfrm>
            <a:off x="6260592" y="624840"/>
            <a:ext cx="1371589" cy="1295401"/>
            <a:chOff x="776675" y="6690470"/>
            <a:chExt cx="1371589" cy="12954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B4336E9B-FD6B-4E91-BED3-23BC21ACBCF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776675" y="6690470"/>
              <a:ext cx="1371584" cy="6461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Контрол на </a:t>
              </a:r>
              <a:r>
                <a:rPr lang="bg-BG" sz="1800" b="0" dirty="0" err="1">
                  <a:solidFill>
                    <a:schemeClr val="bg1"/>
                  </a:solidFill>
                </a:rPr>
                <a:t>паралакса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DEA50B7-FA16-43DE-B6B9-28965F9028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8264" y="6690473"/>
              <a:ext cx="0" cy="129539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116373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Безкраен тунел</a:t>
                </a:r>
              </a:p>
              <a:p>
                <a:pPr lvl="1"/>
                <a:r>
                  <a:rPr lang="bg-BG" dirty="0" err="1"/>
                  <a:t>Анаглифен</a:t>
                </a:r>
                <a:r>
                  <a:rPr lang="bg-BG" dirty="0"/>
                  <a:t> тунел, като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0804</m:t>
                    </m:r>
                  </m:oMath>
                </a14:m>
                <a:endParaRPr lang="en-US" dirty="0"/>
              </a:p>
              <a:p>
                <a:pPr lvl="1"/>
                <a:r>
                  <a:rPr lang="bg-BG" dirty="0"/>
                  <a:t>Създаване на илюзия, че се движим в него</a:t>
                </a:r>
              </a:p>
              <a:p>
                <a:pPr lvl="1"/>
                <a:r>
                  <a:rPr lang="bg-BG" dirty="0"/>
                  <a:t>Тунелът изглежда безкраен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8561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6105B20B-6AA1-417D-B3DD-05B698EED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9464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dirty="0">
                <a:solidFill>
                  <a:srgbClr val="FF388C"/>
                </a:solidFill>
              </a:rPr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Смартфон</a:t>
                </a:r>
              </a:p>
              <a:p>
                <a:pPr lvl="1"/>
                <a:r>
                  <a:rPr lang="bg-BG" dirty="0" err="1"/>
                  <a:t>Паралаксната</a:t>
                </a:r>
                <a:r>
                  <a:rPr lang="bg-BG" dirty="0"/>
                  <a:t> графика може да се използва и при смартфоните</a:t>
                </a:r>
              </a:p>
              <a:p>
                <a:pPr lvl="1"/>
                <a:r>
                  <a:rPr lang="bg-BG" dirty="0"/>
                  <a:t>Стерео-очила с отделение за смартфона</a:t>
                </a:r>
              </a:p>
              <a:p>
                <a:pPr lvl="1"/>
                <a:r>
                  <a:rPr lang="bg-BG" dirty="0"/>
                  <a:t>Показва се ляв и десен образ</a:t>
                </a:r>
              </a:p>
              <a:p>
                <a:r>
                  <a:rPr lang="bg-BG" dirty="0"/>
                  <a:t>Задача</a:t>
                </a:r>
              </a:p>
              <a:p>
                <a:pPr lvl="1"/>
                <a:r>
                  <a:rPr lang="bg-BG" dirty="0"/>
                  <a:t>Направете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0806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за </a:t>
                </a:r>
                <a:r>
                  <a:rPr lang="bg-BG" dirty="0"/>
                  <a:t>смартфон и я пробвайте с очилата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59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333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CF823A5-DA7D-4CE0-995A-DE241B23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28489"/>
            <a:ext cx="7315200" cy="360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33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r>
              <a:rPr lang="bg-BG" dirty="0">
                <a:solidFill>
                  <a:srgbClr val="FF388C"/>
                </a:solidFill>
              </a:rPr>
              <a:t>**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Скоростно влакче</a:t>
            </a:r>
          </a:p>
          <a:p>
            <a:pPr lvl="1"/>
            <a:r>
              <a:rPr lang="bg-BG" dirty="0"/>
              <a:t>Направете усукан тунел за скоростно влакче, с подпори под него</a:t>
            </a:r>
          </a:p>
          <a:p>
            <a:pPr lvl="1"/>
            <a:r>
              <a:rPr lang="bg-BG" dirty="0"/>
              <a:t>Направете </a:t>
            </a:r>
            <a:r>
              <a:rPr lang="bg-BG" dirty="0" err="1"/>
              <a:t>анаглифен</a:t>
            </a:r>
            <a:r>
              <a:rPr lang="bg-BG" dirty="0"/>
              <a:t> вариант</a:t>
            </a:r>
          </a:p>
          <a:p>
            <a:pPr lvl="1"/>
            <a:r>
              <a:rPr lang="bg-BG" dirty="0"/>
              <a:t>Направете и вариант за стерео очила</a:t>
            </a:r>
          </a:p>
        </p:txBody>
      </p:sp>
    </p:spTree>
    <p:extLst>
      <p:ext uri="{BB962C8B-B14F-4D97-AF65-F5344CB8AC3E}">
        <p14:creationId xmlns:p14="http://schemas.microsoft.com/office/powerpoint/2010/main" val="743504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Дълбочина на </a:t>
                </a:r>
                <a:r>
                  <a:rPr lang="en-US" dirty="0"/>
                  <a:t>Z-</a:t>
                </a:r>
                <a:r>
                  <a:rPr lang="bg-BG" dirty="0"/>
                  <a:t>буфер</a:t>
                </a:r>
              </a:p>
              <a:p>
                <a:pPr lvl="1"/>
                <a:r>
                  <a:rPr lang="en-US" dirty="0"/>
                  <a:t>Z-</a:t>
                </a:r>
                <a:r>
                  <a:rPr lang="bg-BG" dirty="0"/>
                  <a:t>буфер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бита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Сцената разполага обекти на разстояние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100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единици спрямо гледната точка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Обектите са равномерно разпределени в дълбочина</a:t>
                </a:r>
              </a:p>
              <a:p>
                <a:pPr lvl="1"/>
                <a:r>
                  <a:rPr lang="bg-BG" dirty="0"/>
                  <a:t>Предложете разпределение – коя стойност на буфера на какви разстояния да съответства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5891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1289D49-59E8-47F3-B8C2-5C7B6AF59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89"/>
            <a:ext cx="7308181" cy="396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61004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5008CCA6-99A2-4EE2-97B0-FF302C99C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4948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dirty="0">
                <a:solidFill>
                  <a:srgbClr val="FF388C"/>
                </a:solidFill>
              </a:rPr>
              <a:t>***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914400" y="1219200"/>
                <a:ext cx="8305800" cy="5562600"/>
              </a:xfrm>
            </p:spPr>
            <p:txBody>
              <a:bodyPr/>
              <a:lstStyle/>
              <a:p>
                <a:r>
                  <a:rPr lang="bg-BG" dirty="0"/>
                  <a:t>Р</a:t>
                </a:r>
                <a:r>
                  <a:rPr lang="ru-RU" dirty="0"/>
                  <a:t>азходка в червата на пчеличката Мая</a:t>
                </a:r>
                <a:endParaRPr lang="bg-BG" dirty="0"/>
              </a:p>
              <a:p>
                <a:pPr lvl="1"/>
                <a:r>
                  <a:rPr lang="bg-BG" dirty="0"/>
                  <a:t>Разширение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0809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като е добавено движение на камерата в „тунела“ на Мая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914400" y="1219200"/>
                <a:ext cx="8305800" cy="5562600"/>
              </a:xfrm>
              <a:blipFill>
                <a:blip r:embed="rId2"/>
                <a:stretch>
                  <a:fillRect l="-220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C859A4D0-7CED-4FBA-8F60-9343FFF1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657600" y="3810000"/>
            <a:ext cx="1828800" cy="142875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EA417C9-E98E-4979-9C9A-6C60DEB27488}"/>
              </a:ext>
            </a:extLst>
          </p:cNvPr>
          <p:cNvGrpSpPr/>
          <p:nvPr/>
        </p:nvGrpSpPr>
        <p:grpSpPr>
          <a:xfrm>
            <a:off x="597410" y="4343400"/>
            <a:ext cx="3081526" cy="600074"/>
            <a:chOff x="2029388" y="6690471"/>
            <a:chExt cx="3081526" cy="600074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1B95ABD9-C473-435D-B366-78F7670458A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029388" y="6690471"/>
              <a:ext cx="1917189" cy="6000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Нека да запазим анонимността ѝ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CA81DB1-85F6-42C4-ACC9-957A3123DFA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29389" y="6690471"/>
              <a:ext cx="308152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74587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9BD5EED8-E295-483E-A26F-48FC212A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243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775FDD1-DC54-4850-A1EB-DF4ABA885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7800"/>
            <a:ext cx="7301160" cy="3962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06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526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Ефективност</a:t>
            </a:r>
          </a:p>
          <a:p>
            <a:pPr lvl="1"/>
            <a:r>
              <a:rPr lang="bg-BG" dirty="0"/>
              <a:t>Стремете се така да разпределите интервалите, че да има колкото се може по-малък брой елементи с еднаква дълбочина</a:t>
            </a:r>
          </a:p>
          <a:p>
            <a:pPr lvl="1"/>
            <a:r>
              <a:rPr lang="bg-BG" dirty="0"/>
              <a:t>Пример за неефективно разпределение при буфер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бит:</a:t>
            </a:r>
            <a:br>
              <a:rPr lang="bg-BG" dirty="0"/>
            </a:b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577945"/>
                  </p:ext>
                </p:extLst>
              </p:nvPr>
            </p:nvGraphicFramePr>
            <p:xfrm>
              <a:off x="2895600" y="3733800"/>
              <a:ext cx="3352800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                     до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smtClean="0">
                                    <a:latin typeface="Cambria Math"/>
                                    <a:ea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b="0" dirty="0">
                              <a:ea typeface="Cambria Math"/>
                            </a:rPr>
                            <a:t>7</a:t>
                          </a:r>
                          <a14:m>
                            <m:oMath xmlns:m="http://schemas.openxmlformats.org/officeDocument/2006/math">
                              <m:r>
                                <a:rPr lang="bg-BG" b="0" i="1" smtClean="0">
                                  <a:latin typeface="Cambria Math"/>
                                  <a:ea typeface="Cambria Math"/>
                                </a:rPr>
                                <m:t>9.99</m:t>
                              </m:r>
                            </m:oMath>
                          </a14:m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bg-BG" b="0" i="1" dirty="0" smtClean="0">
                                    <a:latin typeface="Cambria Math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bg-B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34577945"/>
                  </p:ext>
                </p:extLst>
              </p:nvPr>
            </p:nvGraphicFramePr>
            <p:xfrm>
              <a:off x="2895600" y="3733800"/>
              <a:ext cx="3352800" cy="132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95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0668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990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Z-</a:t>
                          </a:r>
                          <a:r>
                            <a:rPr lang="bg-BG" dirty="0"/>
                            <a:t>буфер</a:t>
                          </a:r>
                        </a:p>
                      </a:txBody>
                      <a:tcPr anchor="ctr"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bg-BG" dirty="0"/>
                            <a:t>Разстояние</a:t>
                          </a:r>
                        </a:p>
                        <a:p>
                          <a:pPr algn="ctr"/>
                          <a:r>
                            <a:rPr lang="bg-BG" sz="1400" b="0" dirty="0"/>
                            <a:t>от                     до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bg-BG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939" t="-165574" r="-160563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122857" t="-165574" r="-95429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240741" t="-165574" r="-3086" b="-1213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bg-BG"/>
                        </a:p>
                      </a:txBody>
                      <a:tcPr>
                        <a:blipFill>
                          <a:blip r:embed="rId2"/>
                          <a:stretch>
                            <a:fillRect l="-939" t="-265574" r="-160563" b="-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80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bg-BG" dirty="0">
                              <a:latin typeface="Cambria" panose="02040503050406030204" pitchFamily="18" charset="0"/>
                            </a:rPr>
                            <a:t>100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87199547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Дълбочина и перспектива</a:t>
            </a:r>
          </a:p>
          <a:p>
            <a:pPr lvl="1"/>
            <a:r>
              <a:rPr lang="bg-BG" dirty="0"/>
              <a:t>Изследвайте какво става с </a:t>
            </a:r>
            <a:r>
              <a:rPr lang="en-US" dirty="0" err="1">
                <a:solidFill>
                  <a:srgbClr val="FF388C"/>
                </a:solidFill>
              </a:rPr>
              <a:t>MeshDepthMaterial</a:t>
            </a:r>
            <a:r>
              <a:rPr lang="en-US" dirty="0"/>
              <a:t> </a:t>
            </a:r>
            <a:r>
              <a:rPr lang="bg-BG" dirty="0"/>
              <a:t>в сцена с перспективна проекция</a:t>
            </a:r>
          </a:p>
          <a:p>
            <a:pPr lvl="1"/>
            <a:r>
              <a:rPr lang="bg-BG" dirty="0"/>
              <a:t>От каква гледна точка може да се видят различни дълбочини?</a:t>
            </a:r>
          </a:p>
        </p:txBody>
      </p:sp>
    </p:spTree>
    <p:extLst>
      <p:ext uri="{BB962C8B-B14F-4D97-AF65-F5344CB8AC3E}">
        <p14:creationId xmlns:p14="http://schemas.microsoft.com/office/powerpoint/2010/main" val="2245412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Анаглифен цвят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показва  </a:t>
                </a:r>
                <a:r>
                  <a:rPr lang="bg-BG" dirty="0" err="1"/>
                  <a:t>анаглифен</a:t>
                </a:r>
                <a:r>
                  <a:rPr lang="bg-BG" dirty="0"/>
                  <a:t> пример с три цветни въртящи са куба</a:t>
                </a:r>
              </a:p>
              <a:p>
                <a:pPr lvl="1"/>
                <a:r>
                  <a:rPr lang="bg-BG" dirty="0"/>
                  <a:t>Цветовете са доста различни от очакваните</a:t>
                </a:r>
              </a:p>
              <a:p>
                <a:pPr lvl="1"/>
                <a:r>
                  <a:rPr lang="bg-BG" dirty="0"/>
                  <a:t>Разберете защо става и как да се поправи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95300A-8172-4C2B-820A-DC76261E5D1C}"/>
              </a:ext>
            </a:extLst>
          </p:cNvPr>
          <p:cNvCxnSpPr/>
          <p:nvPr/>
        </p:nvCxnSpPr>
        <p:spPr>
          <a:xfrm>
            <a:off x="0" y="0"/>
            <a:ext cx="9144000" cy="6858000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4A224F0-1731-49EE-B477-1158BF43B669}"/>
              </a:ext>
            </a:extLst>
          </p:cNvPr>
          <p:cNvCxnSpPr>
            <a:cxnSpLocks/>
          </p:cNvCxnSpPr>
          <p:nvPr/>
        </p:nvCxnSpPr>
        <p:spPr>
          <a:xfrm flipV="1">
            <a:off x="0" y="7938"/>
            <a:ext cx="9144000" cy="6842125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90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Текущ вид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Пример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0803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 неочаквани </a:t>
                </a:r>
                <a:r>
                  <a:rPr lang="bg-BG" dirty="0"/>
                  <a:t>цветове</a:t>
                </a:r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771C032A-F3EA-4DFE-9A6E-C5FBAA6A6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1A94B1-D8A8-4686-B190-3ED48B23958D}"/>
              </a:ext>
            </a:extLst>
          </p:cNvPr>
          <p:cNvCxnSpPr/>
          <p:nvPr/>
        </p:nvCxnSpPr>
        <p:spPr>
          <a:xfrm>
            <a:off x="0" y="0"/>
            <a:ext cx="9144000" cy="6858000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729C9-7F5A-478C-9E1E-D35E78F47D8D}"/>
              </a:ext>
            </a:extLst>
          </p:cNvPr>
          <p:cNvCxnSpPr>
            <a:cxnSpLocks/>
          </p:cNvCxnSpPr>
          <p:nvPr/>
        </p:nvCxnSpPr>
        <p:spPr>
          <a:xfrm flipV="1">
            <a:off x="0" y="7938"/>
            <a:ext cx="9144000" cy="6842125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9753696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DBD72B-E8A8-4AC1-9C9F-737FCD694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Желан вид</a:t>
            </a:r>
          </a:p>
          <a:p>
            <a:pPr lvl="1"/>
            <a:r>
              <a:rPr lang="bg-BG" dirty="0"/>
              <a:t>Очакваните цветове не са толкова жълти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F653967C-2AD1-4D2E-9641-DCDFB2D7C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F6FF08-7EDB-44A0-AB7A-F197F4338D84}"/>
              </a:ext>
            </a:extLst>
          </p:cNvPr>
          <p:cNvCxnSpPr/>
          <p:nvPr/>
        </p:nvCxnSpPr>
        <p:spPr>
          <a:xfrm>
            <a:off x="0" y="0"/>
            <a:ext cx="9144000" cy="6858000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780CE6A-D642-40C1-9BB0-E6C0D151B3C0}"/>
              </a:ext>
            </a:extLst>
          </p:cNvPr>
          <p:cNvCxnSpPr>
            <a:cxnSpLocks/>
          </p:cNvCxnSpPr>
          <p:nvPr/>
        </p:nvCxnSpPr>
        <p:spPr>
          <a:xfrm flipV="1">
            <a:off x="0" y="7938"/>
            <a:ext cx="9144000" cy="6842125"/>
          </a:xfrm>
          <a:prstGeom prst="line">
            <a:avLst/>
          </a:prstGeom>
          <a:ln w="1270000">
            <a:solidFill>
              <a:srgbClr val="FF388C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29327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Тунел</a:t>
            </a:r>
          </a:p>
          <a:p>
            <a:pPr lvl="1"/>
            <a:r>
              <a:rPr lang="bg-BG" dirty="0"/>
              <a:t>Направете тунел от квадратни пръстени</a:t>
            </a:r>
          </a:p>
          <a:p>
            <a:pPr lvl="1"/>
            <a:r>
              <a:rPr lang="bg-BG" dirty="0"/>
              <a:t>Пръстените се въртят</a:t>
            </a:r>
          </a:p>
          <a:p>
            <a:pPr lvl="1"/>
            <a:r>
              <a:rPr lang="bg-BG" dirty="0"/>
              <a:t>С включена </a:t>
            </a:r>
            <a:r>
              <a:rPr lang="bg-BG" dirty="0" err="1"/>
              <a:t>анаглифна</a:t>
            </a:r>
            <a:r>
              <a:rPr lang="bg-BG" dirty="0"/>
              <a:t> графика</a:t>
            </a:r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AAF1B01F-DBEE-48D1-AB7F-F997872EA21D}"/>
              </a:ext>
            </a:extLst>
          </p:cNvPr>
          <p:cNvSpPr/>
          <p:nvPr/>
        </p:nvSpPr>
        <p:spPr>
          <a:xfrm>
            <a:off x="4106024" y="4526281"/>
            <a:ext cx="914400" cy="914400"/>
          </a:xfrm>
          <a:prstGeom prst="frame">
            <a:avLst>
              <a:gd name="adj1" fmla="val 1452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D00FFEB-68C5-4D17-A8A4-2579E9384BE8}"/>
              </a:ext>
            </a:extLst>
          </p:cNvPr>
          <p:cNvSpPr/>
          <p:nvPr/>
        </p:nvSpPr>
        <p:spPr>
          <a:xfrm>
            <a:off x="3801224" y="4215512"/>
            <a:ext cx="1524000" cy="1529967"/>
          </a:xfrm>
          <a:prstGeom prst="frame">
            <a:avLst>
              <a:gd name="adj1" fmla="val 11894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F1245D6-5C40-4692-A3D9-57782EF004CE}"/>
              </a:ext>
            </a:extLst>
          </p:cNvPr>
          <p:cNvSpPr/>
          <p:nvPr/>
        </p:nvSpPr>
        <p:spPr>
          <a:xfrm>
            <a:off x="3389744" y="3810000"/>
            <a:ext cx="2346960" cy="2346960"/>
          </a:xfrm>
          <a:prstGeom prst="frame">
            <a:avLst>
              <a:gd name="adj1" fmla="val 11650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45871E41-33A9-4992-AB19-2A16BFE62BA2}"/>
              </a:ext>
            </a:extLst>
          </p:cNvPr>
          <p:cNvSpPr/>
          <p:nvPr/>
        </p:nvSpPr>
        <p:spPr>
          <a:xfrm>
            <a:off x="4342463" y="4748865"/>
            <a:ext cx="469233" cy="469233"/>
          </a:xfrm>
          <a:prstGeom prst="frame">
            <a:avLst>
              <a:gd name="adj1" fmla="val 18561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79252D8F-2298-4032-B2F7-21A5C9A932C4}"/>
              </a:ext>
            </a:extLst>
          </p:cNvPr>
          <p:cNvSpPr/>
          <p:nvPr/>
        </p:nvSpPr>
        <p:spPr>
          <a:xfrm>
            <a:off x="3962400" y="3807494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D7B8CA9B-4700-40EF-ACCC-7428D92E0B4A}"/>
              </a:ext>
            </a:extLst>
          </p:cNvPr>
          <p:cNvSpPr/>
          <p:nvPr/>
        </p:nvSpPr>
        <p:spPr>
          <a:xfrm rot="10800000">
            <a:off x="2821706" y="3812112"/>
            <a:ext cx="2346960" cy="2346002"/>
          </a:xfrm>
          <a:prstGeom prst="arc">
            <a:avLst>
              <a:gd name="adj1" fmla="val 18900036"/>
              <a:gd name="adj2" fmla="val 2654624"/>
            </a:avLst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789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0CA063A5-7C9F-4E28-9D09-9E1D985F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6675082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10298</TotalTime>
  <Words>411</Words>
  <Application>Microsoft Office PowerPoint</Application>
  <PresentationFormat>On-screen Show (4:3)</PresentationFormat>
  <Paragraphs>79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6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2024</vt:lpstr>
      <vt:lpstr>Задача №1</vt:lpstr>
      <vt:lpstr>PowerPoint Presentation</vt:lpstr>
      <vt:lpstr>Задача №2</vt:lpstr>
      <vt:lpstr>Задача №3</vt:lpstr>
      <vt:lpstr>PowerPoint Presentation</vt:lpstr>
      <vt:lpstr>PowerPoint Presentation</vt:lpstr>
      <vt:lpstr>Задача №4</vt:lpstr>
      <vt:lpstr>PowerPoint Presentation</vt:lpstr>
      <vt:lpstr>Задача №5</vt:lpstr>
      <vt:lpstr>PowerPoint Presentation</vt:lpstr>
      <vt:lpstr>PowerPoint Presentation</vt:lpstr>
      <vt:lpstr>Задача №6</vt:lpstr>
      <vt:lpstr>PowerPoint Presentation</vt:lpstr>
      <vt:lpstr>Задача №7*</vt:lpstr>
      <vt:lpstr>PowerPoint Presentation</vt:lpstr>
      <vt:lpstr>Задача №8*</vt:lpstr>
      <vt:lpstr>PowerPoint Presentation</vt:lpstr>
      <vt:lpstr>Задача №9**</vt:lpstr>
      <vt:lpstr>PowerPoint Presentation</vt:lpstr>
      <vt:lpstr>PowerPoint Presentation</vt:lpstr>
      <vt:lpstr>Задача №10***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593</cp:revision>
  <dcterms:created xsi:type="dcterms:W3CDTF">2013-12-13T09:03:57Z</dcterms:created>
  <dcterms:modified xsi:type="dcterms:W3CDTF">2024-04-11T13:32:54Z</dcterms:modified>
</cp:coreProperties>
</file>